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9" r:id="rId2"/>
    <p:sldId id="406" r:id="rId3"/>
    <p:sldId id="392" r:id="rId4"/>
    <p:sldId id="376" r:id="rId5"/>
    <p:sldId id="403" r:id="rId6"/>
    <p:sldId id="407" r:id="rId7"/>
    <p:sldId id="409" r:id="rId8"/>
    <p:sldId id="408" r:id="rId9"/>
    <p:sldId id="400" r:id="rId10"/>
    <p:sldId id="401" r:id="rId11"/>
    <p:sldId id="359" r:id="rId12"/>
    <p:sldId id="404" r:id="rId13"/>
    <p:sldId id="363"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ABF71A-0BDD-4C1E-B0EF-DDC2F9F49EEF}">
          <p14:sldIdLst>
            <p14:sldId id="259"/>
            <p14:sldId id="406"/>
            <p14:sldId id="392"/>
            <p14:sldId id="376"/>
            <p14:sldId id="403"/>
            <p14:sldId id="407"/>
            <p14:sldId id="409"/>
            <p14:sldId id="408"/>
            <p14:sldId id="400"/>
            <p14:sldId id="401"/>
            <p14:sldId id="359"/>
            <p14:sldId id="404"/>
            <p14:sldId id="3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B30838"/>
    <a:srgbClr val="E97724"/>
    <a:srgbClr val="007638"/>
    <a:srgbClr val="00568B"/>
    <a:srgbClr val="87B1F1"/>
    <a:srgbClr val="5E92DA"/>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6" autoAdjust="0"/>
    <p:restoredTop sz="91393" autoAdjust="0"/>
  </p:normalViewPr>
  <p:slideViewPr>
    <p:cSldViewPr snapToGrid="0" snapToObjects="1">
      <p:cViewPr varScale="1">
        <p:scale>
          <a:sx n="100" d="100"/>
          <a:sy n="100" d="100"/>
        </p:scale>
        <p:origin x="2232" y="17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6" d="100"/>
          <a:sy n="86" d="100"/>
        </p:scale>
        <p:origin x="38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3FA521-35B0-C242-9E39-3DCC040F7B7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EA6DED-FB4D-D543-96F0-140D36BEF30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89001B-2145-2249-87DF-E95474134841}" type="datetimeFigureOut">
              <a:rPr lang="en-US" smtClean="0"/>
              <a:t>8/15/23</a:t>
            </a:fld>
            <a:endParaRPr lang="en-US"/>
          </a:p>
        </p:txBody>
      </p:sp>
      <p:sp>
        <p:nvSpPr>
          <p:cNvPr id="4" name="Footer Placeholder 3">
            <a:extLst>
              <a:ext uri="{FF2B5EF4-FFF2-40B4-BE49-F238E27FC236}">
                <a16:creationId xmlns:a16="http://schemas.microsoft.com/office/drawing/2014/main" id="{CD522967-37B4-D34E-B29B-E6628AB5EFC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29884E-A08E-494A-A2AF-16E422684C7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C22CEA5-40AE-3B40-9EAD-CDA99678175B}" type="slidenum">
              <a:rPr lang="en-US" smtClean="0"/>
              <a:t>‹#›</a:t>
            </a:fld>
            <a:endParaRPr lang="en-US"/>
          </a:p>
        </p:txBody>
      </p:sp>
    </p:spTree>
    <p:extLst>
      <p:ext uri="{BB962C8B-B14F-4D97-AF65-F5344CB8AC3E}">
        <p14:creationId xmlns:p14="http://schemas.microsoft.com/office/powerpoint/2010/main" val="4098523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E31D29-8A5E-B846-BCF7-CB4790F59D05}" type="datetimeFigureOut">
              <a:rPr lang="en-US" smtClean="0"/>
              <a:t>8/15/23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246A2A-9524-F949-8875-AF8DAB15A41B}" type="slidenum">
              <a:rPr lang="en-US" smtClean="0"/>
              <a:t>‹#›</a:t>
            </a:fld>
            <a:endParaRPr lang="en-US"/>
          </a:p>
        </p:txBody>
      </p:sp>
    </p:spTree>
    <p:extLst>
      <p:ext uri="{BB962C8B-B14F-4D97-AF65-F5344CB8AC3E}">
        <p14:creationId xmlns:p14="http://schemas.microsoft.com/office/powerpoint/2010/main" val="1493595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868589-662B-4258-8F24-2C5919691B39}" type="slidenum">
              <a:rPr lang="en-US" smtClean="0"/>
              <a:pPr/>
              <a:t>2</a:t>
            </a:fld>
            <a:endParaRPr lang="en-US"/>
          </a:p>
        </p:txBody>
      </p:sp>
    </p:spTree>
    <p:extLst>
      <p:ext uri="{BB962C8B-B14F-4D97-AF65-F5344CB8AC3E}">
        <p14:creationId xmlns:p14="http://schemas.microsoft.com/office/powerpoint/2010/main" val="148364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868589-662B-4258-8F24-2C5919691B39}" type="slidenum">
              <a:rPr lang="en-US" smtClean="0"/>
              <a:pPr/>
              <a:t>3</a:t>
            </a:fld>
            <a:endParaRPr lang="en-US"/>
          </a:p>
        </p:txBody>
      </p:sp>
    </p:spTree>
    <p:extLst>
      <p:ext uri="{BB962C8B-B14F-4D97-AF65-F5344CB8AC3E}">
        <p14:creationId xmlns:p14="http://schemas.microsoft.com/office/powerpoint/2010/main" val="20989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t>5</a:t>
            </a:fld>
            <a:endParaRPr lang="en-US"/>
          </a:p>
        </p:txBody>
      </p:sp>
    </p:spTree>
    <p:extLst>
      <p:ext uri="{BB962C8B-B14F-4D97-AF65-F5344CB8AC3E}">
        <p14:creationId xmlns:p14="http://schemas.microsoft.com/office/powerpoint/2010/main" val="20738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t>10</a:t>
            </a:fld>
            <a:endParaRPr lang="en-US"/>
          </a:p>
        </p:txBody>
      </p:sp>
    </p:spTree>
    <p:extLst>
      <p:ext uri="{BB962C8B-B14F-4D97-AF65-F5344CB8AC3E}">
        <p14:creationId xmlns:p14="http://schemas.microsoft.com/office/powerpoint/2010/main" val="417961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2015_CHE_General_PPT5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5E2FB1-0A33-403A-8EF7-F1A097929DE8}" type="datetime1">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7492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7" name="Picture 6" descr="2015_CHE_General_PPT5a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75E83-CA78-4DCF-B70E-933ABB35946D}" type="datetime1">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77801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2015_CHE_General_PPT5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Date Placeholder 1"/>
          <p:cNvSpPr>
            <a:spLocks noGrp="1"/>
          </p:cNvSpPr>
          <p:nvPr>
            <p:ph type="dt" sz="half" idx="10"/>
          </p:nvPr>
        </p:nvSpPr>
        <p:spPr/>
        <p:txBody>
          <a:bodyPr/>
          <a:lstStyle/>
          <a:p>
            <a:fld id="{DF715D39-14A9-4DB1-A431-A9D5CA08722B}" type="datetime1">
              <a:rPr lang="en-US" smtClean="0"/>
              <a:t>8/15/23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75681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2015_CHE_General_PPT5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Date Placeholder 1"/>
          <p:cNvSpPr>
            <a:spLocks noGrp="1"/>
          </p:cNvSpPr>
          <p:nvPr>
            <p:ph type="dt" sz="half" idx="10"/>
          </p:nvPr>
        </p:nvSpPr>
        <p:spPr/>
        <p:txBody>
          <a:bodyPr/>
          <a:lstStyle/>
          <a:p>
            <a:fld id="{72B61566-A073-4BCF-864C-A55BE22F8712}" type="datetime1">
              <a:rPr lang="en-US" smtClean="0"/>
              <a:t>8/15/23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97130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descr="2015_CHE_General_PPT53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2" name="Date Placeholder 1"/>
          <p:cNvSpPr>
            <a:spLocks noGrp="1"/>
          </p:cNvSpPr>
          <p:nvPr>
            <p:ph type="dt" sz="half" idx="10"/>
          </p:nvPr>
        </p:nvSpPr>
        <p:spPr/>
        <p:txBody>
          <a:bodyPr/>
          <a:lstStyle/>
          <a:p>
            <a:fld id="{89282299-DDA7-4643-A06B-8CBE4E95ED2A}" type="datetime1">
              <a:rPr lang="en-US" smtClean="0"/>
              <a:t>8/15/23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25483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56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BDC00-B711-45E3-BA00-957A7B8977C7}" type="datetime1">
              <a:rPr lang="en-US" smtClean="0"/>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4635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7999"/>
          </a:xfrm>
          <a:prstGeom prst="rect">
            <a:avLst/>
          </a:prstGeom>
          <a:solidFill>
            <a:srgbClr val="B3083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4720C5-891B-4314-885C-6A778175D528}" type="datetime1">
              <a:rPr lang="en-US" smtClean="0"/>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54527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638"/>
          </a:solidFill>
          <a:ln>
            <a:solidFill>
              <a:srgbClr val="0076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8154A9-DC40-47E5-B73B-FA6E3777E1AE}" type="datetime1">
              <a:rPr lang="en-US" smtClean="0"/>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26880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16329" y="-179613"/>
            <a:ext cx="9160329" cy="7037614"/>
          </a:xfrm>
          <a:prstGeom prst="rect">
            <a:avLst/>
          </a:prstGeom>
          <a:solidFill>
            <a:srgbClr val="E977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ABCFD-92C6-458B-8862-63D197D1F544}" type="datetime1">
              <a:rPr lang="en-US" smtClean="0"/>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56378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descr="2015_CHE_General_PPT5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EFAE2B-443C-42EF-9446-649F3BCE581A}" type="datetime1">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42757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8" name="Picture 7" descr="2015_CHE_General_PPT5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EAC5D7-5A53-4A9C-BC9A-D8E3B3AE0CF4}" type="datetime1">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7043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8" name="Rectangle 7"/>
          <p:cNvSpPr/>
          <p:nvPr userDrawn="1"/>
        </p:nvSpPr>
        <p:spPr>
          <a:xfrm>
            <a:off x="0" y="0"/>
            <a:ext cx="9144000" cy="1289957"/>
          </a:xfrm>
          <a:prstGeom prst="rect">
            <a:avLst/>
          </a:prstGeom>
          <a:solidFill>
            <a:srgbClr val="00568B"/>
          </a:solidFill>
          <a:ln>
            <a:solidFill>
              <a:srgbClr val="0056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8559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11CB40-A24B-4869-B88C-45BBB438C015}" type="datetime1">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6250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5F9E89-7138-4A87-AC41-984D98BF616F}" type="datetime1">
              <a:rPr lang="en-US" smtClean="0"/>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421186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D36EF9-46E1-4666-BAA0-6489AD97E8B0}" type="datetime1">
              <a:rPr lang="en-US" smtClean="0"/>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6" name="Picture 5" descr="2015_CHE_General_PPT5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68241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3FFE11-1F12-44F9-90EF-7E789284D97C}" type="datetime1">
              <a:rPr lang="en-US" smtClean="0"/>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19566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8" name="Picture 7" descr="2015_CHE_General_PPT5a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E084F6-1C46-44C9-A315-B29FB5A9F7B6}" type="datetime1">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B767D168-F3EC-4E1D-A70F-A24430CD0DB4}" type="slidenum">
              <a:rPr lang="en-US" smtClean="0"/>
              <a:pPr/>
              <a:t>‹#›</a:t>
            </a:fld>
            <a:endParaRPr lang="en-US" dirty="0"/>
          </a:p>
        </p:txBody>
      </p:sp>
    </p:spTree>
    <p:extLst>
      <p:ext uri="{BB962C8B-B14F-4D97-AF65-F5344CB8AC3E}">
        <p14:creationId xmlns:p14="http://schemas.microsoft.com/office/powerpoint/2010/main" val="17037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793DF-186E-4E7F-AEA3-856C72FD137D}" type="datetime1">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548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CC10F-DB5B-47B6-B831-E28D2922E34B}" type="datetime1">
              <a:rPr lang="en-US" smtClean="0"/>
              <a:t>8/15/23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E0C37-B7DB-E548-8676-3460185CB011}" type="slidenum">
              <a:rPr lang="en-US" smtClean="0"/>
              <a:t>‹#›</a:t>
            </a:fld>
            <a:endParaRPr lang="en-US"/>
          </a:p>
        </p:txBody>
      </p:sp>
    </p:spTree>
    <p:extLst>
      <p:ext uri="{BB962C8B-B14F-4D97-AF65-F5344CB8AC3E}">
        <p14:creationId xmlns:p14="http://schemas.microsoft.com/office/powerpoint/2010/main" val="3142740781"/>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7" r:id="rId3"/>
    <p:sldLayoutId id="2147483703" r:id="rId4"/>
    <p:sldLayoutId id="2147483705" r:id="rId5"/>
    <p:sldLayoutId id="2147483704" r:id="rId6"/>
    <p:sldLayoutId id="2147483706" r:id="rId7"/>
    <p:sldLayoutId id="2147483696" r:id="rId8"/>
    <p:sldLayoutId id="2147483671" r:id="rId9"/>
    <p:sldLayoutId id="2147483697" r:id="rId10"/>
    <p:sldLayoutId id="2147483655" r:id="rId11"/>
    <p:sldLayoutId id="2147483689" r:id="rId12"/>
    <p:sldLayoutId id="2147483690" r:id="rId13"/>
    <p:sldLayoutId id="2147483700" r:id="rId14"/>
    <p:sldLayoutId id="2147483698" r:id="rId15"/>
    <p:sldLayoutId id="2147483702" r:id="rId16"/>
    <p:sldLayoutId id="2147483701"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moreindiana.org/college-go"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collegego-lmi.pagedemo.co/"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learnmoreindiana.org/educators/classroom-material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twitter.com/learnmorein?lang=en" TargetMode="External"/><Relationship Id="rId5" Type="http://schemas.openxmlformats.org/officeDocument/2006/relationships/hyperlink" Target="https://www.instagram.com/learnmoreindiana/?hl=en" TargetMode="External"/><Relationship Id="rId4" Type="http://schemas.openxmlformats.org/officeDocument/2006/relationships/hyperlink" Target="https://www.facebook.com/LearnMoreI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learnmoreindiana.org/educators/classroom-material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34"/>
            <a:ext cx="9143999" cy="3636459"/>
          </a:xfrm>
        </p:spPr>
        <p:txBody>
          <a:bodyPr>
            <a:noAutofit/>
          </a:bodyPr>
          <a:lstStyle/>
          <a:p>
            <a:br>
              <a:rPr lang="en-US" sz="6600" b="1">
                <a:solidFill>
                  <a:schemeClr val="bg1"/>
                </a:solidFill>
              </a:rPr>
            </a:br>
            <a:r>
              <a:rPr lang="en-US" sz="6600" b="1">
                <a:solidFill>
                  <a:schemeClr val="bg1"/>
                </a:solidFill>
              </a:rPr>
              <a:t>2023 </a:t>
            </a:r>
            <a:r>
              <a:rPr lang="en-US" sz="6600" b="1" dirty="0">
                <a:solidFill>
                  <a:schemeClr val="bg1"/>
                </a:solidFill>
              </a:rPr>
              <a:t>College GO!</a:t>
            </a:r>
          </a:p>
        </p:txBody>
      </p:sp>
    </p:spTree>
    <p:extLst>
      <p:ext uri="{BB962C8B-B14F-4D97-AF65-F5344CB8AC3E}">
        <p14:creationId xmlns:p14="http://schemas.microsoft.com/office/powerpoint/2010/main" val="249886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10</a:t>
            </a:fld>
            <a:endParaRPr lang="en-US" dirty="0"/>
          </a:p>
        </p:txBody>
      </p:sp>
      <p:sp>
        <p:nvSpPr>
          <p:cNvPr id="8" name="Content Placeholder 5"/>
          <p:cNvSpPr>
            <a:spLocks noGrp="1"/>
          </p:cNvSpPr>
          <p:nvPr>
            <p:ph idx="4294967295"/>
          </p:nvPr>
        </p:nvSpPr>
        <p:spPr>
          <a:xfrm>
            <a:off x="457200" y="1600199"/>
            <a:ext cx="8229600" cy="4410307"/>
          </a:xfrm>
        </p:spPr>
        <p:txBody>
          <a:bodyPr>
            <a:noAutofit/>
          </a:bodyPr>
          <a:lstStyle/>
          <a:p>
            <a:pPr marL="0" indent="0">
              <a:buNone/>
            </a:pPr>
            <a:r>
              <a:rPr lang="en-US" sz="2200" dirty="0"/>
              <a:t>Schools planning to participate in College GO! can register to be an official host site</a:t>
            </a:r>
            <a:endParaRPr lang="en-US" sz="2200" b="1" dirty="0"/>
          </a:p>
          <a:p>
            <a:pPr lvl="1"/>
            <a:r>
              <a:rPr lang="en-US" sz="2200" dirty="0"/>
              <a:t>Participate in College GO! week by implementing college and career readiness programs and activities</a:t>
            </a:r>
          </a:p>
          <a:p>
            <a:pPr lvl="1"/>
            <a:r>
              <a:rPr lang="en-US" sz="2200" dirty="0"/>
              <a:t>Host sites will receive regular updates about new virtual events and online resources </a:t>
            </a:r>
          </a:p>
          <a:p>
            <a:pPr lvl="1"/>
            <a:r>
              <a:rPr lang="en-US" sz="2200" dirty="0"/>
              <a:t>Sign up at: </a:t>
            </a:r>
            <a:r>
              <a:rPr lang="en-US" sz="2200" dirty="0">
                <a:hlinkClick r:id="rId3"/>
              </a:rPr>
              <a:t>https://learnmoreindiana.org</a:t>
            </a:r>
            <a:r>
              <a:rPr lang="en-US" sz="2200">
                <a:hlinkClick r:id="rId3"/>
              </a:rPr>
              <a:t>/college-go</a:t>
            </a:r>
            <a:r>
              <a:rPr lang="en-US" sz="2200"/>
              <a:t> -survey/</a:t>
            </a:r>
            <a:r>
              <a:rPr lang="en-US" sz="2200" b="1"/>
              <a:t>Official </a:t>
            </a:r>
            <a:r>
              <a:rPr lang="en-US" sz="2200" b="1" dirty="0"/>
              <a:t>host sites will be asked to send Learn More Indiana data about how many students participated in programming (an estimate is fine)</a:t>
            </a:r>
          </a:p>
        </p:txBody>
      </p:sp>
      <p:sp>
        <p:nvSpPr>
          <p:cNvPr id="7" name="TextBox 6"/>
          <p:cNvSpPr txBox="1"/>
          <p:nvPr/>
        </p:nvSpPr>
        <p:spPr>
          <a:xfrm>
            <a:off x="304800" y="304800"/>
            <a:ext cx="8534400" cy="769441"/>
          </a:xfrm>
          <a:prstGeom prst="rect">
            <a:avLst/>
          </a:prstGeom>
          <a:noFill/>
        </p:spPr>
        <p:txBody>
          <a:bodyPr wrap="square" rtlCol="0">
            <a:spAutoFit/>
          </a:bodyPr>
          <a:lstStyle/>
          <a:p>
            <a:pPr algn="ctr"/>
            <a:r>
              <a:rPr lang="en-US" sz="4400" b="1" dirty="0">
                <a:solidFill>
                  <a:schemeClr val="bg1"/>
                </a:solidFill>
                <a:latin typeface="Calibri"/>
                <a:cs typeface="Calibri"/>
              </a:rPr>
              <a:t>College GO! Event Sign-Up</a:t>
            </a:r>
            <a:endParaRPr lang="en-US" sz="4400" b="1" dirty="0">
              <a:latin typeface="Calibri"/>
              <a:cs typeface="Calibri"/>
            </a:endParaRPr>
          </a:p>
        </p:txBody>
      </p:sp>
    </p:spTree>
    <p:extLst>
      <p:ext uri="{BB962C8B-B14F-4D97-AF65-F5344CB8AC3E}">
        <p14:creationId xmlns:p14="http://schemas.microsoft.com/office/powerpoint/2010/main" val="343809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Hosting an Event</a:t>
            </a:r>
          </a:p>
        </p:txBody>
      </p:sp>
      <p:sp>
        <p:nvSpPr>
          <p:cNvPr id="3" name="Content Placeholder 2"/>
          <p:cNvSpPr>
            <a:spLocks noGrp="1"/>
          </p:cNvSpPr>
          <p:nvPr>
            <p:ph idx="1"/>
          </p:nvPr>
        </p:nvSpPr>
        <p:spPr/>
        <p:txBody>
          <a:bodyPr>
            <a:noAutofit/>
          </a:bodyPr>
          <a:lstStyle/>
          <a:p>
            <a:pPr marL="0" lvl="0" indent="0">
              <a:buNone/>
            </a:pPr>
            <a:r>
              <a:rPr lang="en-US" sz="2800" b="1" dirty="0"/>
              <a:t>Gather seniors in a computer lab or a space with computers OR create a Zoom or Google Meet room they can all join and have them:</a:t>
            </a:r>
          </a:p>
          <a:p>
            <a:r>
              <a:rPr lang="en-US" sz="2400" dirty="0"/>
              <a:t>Complete college applications </a:t>
            </a:r>
            <a:endParaRPr lang="en-US" sz="2400" b="1" dirty="0"/>
          </a:p>
          <a:p>
            <a:r>
              <a:rPr lang="en-US" sz="2400" dirty="0"/>
              <a:t>Log into ScholarTrack to complete activities (if Scholars)</a:t>
            </a:r>
          </a:p>
          <a:p>
            <a:pPr marL="0" indent="0">
              <a:buNone/>
            </a:pPr>
            <a:endParaRPr lang="en-US" sz="2800" b="1" dirty="0"/>
          </a:p>
          <a:p>
            <a:pPr marL="0" indent="0">
              <a:buNone/>
            </a:pPr>
            <a:r>
              <a:rPr lang="en-US" sz="2800" b="1" dirty="0"/>
              <a:t>Visit </a:t>
            </a:r>
            <a:r>
              <a:rPr lang="en-US" sz="2800" b="1" u="sng" dirty="0">
                <a:solidFill>
                  <a:srgbClr val="0432FF"/>
                </a:solidFill>
                <a:hlinkClick r:id="rId2"/>
              </a:rPr>
              <a:t>https://collegego-lmi.pagedemo.co</a:t>
            </a:r>
            <a:r>
              <a:rPr lang="en-US" sz="2800" b="1" u="sng" dirty="0">
                <a:solidFill>
                  <a:srgbClr val="0432FF"/>
                </a:solidFill>
              </a:rPr>
              <a:t> </a:t>
            </a:r>
            <a:r>
              <a:rPr lang="en-US" sz="2800" b="1" dirty="0"/>
              <a:t>for an event handbook and other resources to get you started</a:t>
            </a:r>
          </a:p>
        </p:txBody>
      </p:sp>
      <p:sp>
        <p:nvSpPr>
          <p:cNvPr id="4" name="Slide Number Placeholder 3"/>
          <p:cNvSpPr>
            <a:spLocks noGrp="1"/>
          </p:cNvSpPr>
          <p:nvPr>
            <p:ph type="sldNum" sz="quarter" idx="12"/>
          </p:nvPr>
        </p:nvSpPr>
        <p:spPr/>
        <p:txBody>
          <a:bodyPr/>
          <a:lstStyle/>
          <a:p>
            <a:fld id="{B767D168-F3EC-4E1D-A70F-A24430CD0DB4}" type="slidenum">
              <a:rPr lang="en-US" smtClean="0"/>
              <a:pPr/>
              <a:t>11</a:t>
            </a:fld>
            <a:endParaRPr lang="en-US" dirty="0"/>
          </a:p>
        </p:txBody>
      </p:sp>
    </p:spTree>
    <p:extLst>
      <p:ext uri="{BB962C8B-B14F-4D97-AF65-F5344CB8AC3E}">
        <p14:creationId xmlns:p14="http://schemas.microsoft.com/office/powerpoint/2010/main" val="128583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DF157E-B36D-B943-A93B-941F20809231}"/>
              </a:ext>
            </a:extLst>
          </p:cNvPr>
          <p:cNvSpPr/>
          <p:nvPr/>
        </p:nvSpPr>
        <p:spPr>
          <a:xfrm>
            <a:off x="4714736" y="5806554"/>
            <a:ext cx="910683" cy="8534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chemeClr val="bg1"/>
                </a:solidFill>
              </a:rPr>
              <a:t>College GO! Event Ideas</a:t>
            </a:r>
          </a:p>
        </p:txBody>
      </p:sp>
      <p:sp>
        <p:nvSpPr>
          <p:cNvPr id="4" name="Slide Number Placeholder 3"/>
          <p:cNvSpPr>
            <a:spLocks noGrp="1"/>
          </p:cNvSpPr>
          <p:nvPr>
            <p:ph type="sldNum" sz="quarter" idx="12"/>
          </p:nvPr>
        </p:nvSpPr>
        <p:spPr/>
        <p:txBody>
          <a:bodyPr/>
          <a:lstStyle/>
          <a:p>
            <a:fld id="{B767D168-F3EC-4E1D-A70F-A24430CD0DB4}" type="slidenum">
              <a:rPr lang="en-US" smtClean="0"/>
              <a:pPr/>
              <a:t>12</a:t>
            </a:fld>
            <a:endParaRPr lang="en-US" dirty="0"/>
          </a:p>
        </p:txBody>
      </p:sp>
      <p:pic>
        <p:nvPicPr>
          <p:cNvPr id="9" name="Picture 8">
            <a:extLst>
              <a:ext uri="{FF2B5EF4-FFF2-40B4-BE49-F238E27FC236}">
                <a16:creationId xmlns:a16="http://schemas.microsoft.com/office/drawing/2014/main" id="{294EB2CC-9D1C-3646-8603-2B65B4C28B9E}"/>
              </a:ext>
            </a:extLst>
          </p:cNvPr>
          <p:cNvPicPr>
            <a:picLocks noChangeAspect="1"/>
          </p:cNvPicPr>
          <p:nvPr/>
        </p:nvPicPr>
        <p:blipFill rotWithShape="1">
          <a:blip r:embed="rId2"/>
          <a:srcRect l="17142" t="2459" r="2272" b="7795"/>
          <a:stretch/>
        </p:blipFill>
        <p:spPr>
          <a:xfrm>
            <a:off x="161753" y="3849663"/>
            <a:ext cx="3460871" cy="2810332"/>
          </a:xfrm>
          <a:prstGeom prst="rect">
            <a:avLst/>
          </a:prstGeom>
        </p:spPr>
      </p:pic>
      <p:pic>
        <p:nvPicPr>
          <p:cNvPr id="11" name="Picture 10">
            <a:extLst>
              <a:ext uri="{FF2B5EF4-FFF2-40B4-BE49-F238E27FC236}">
                <a16:creationId xmlns:a16="http://schemas.microsoft.com/office/drawing/2014/main" id="{5E030695-F59C-D64F-84D5-A832B6DDBD55}"/>
              </a:ext>
            </a:extLst>
          </p:cNvPr>
          <p:cNvPicPr>
            <a:picLocks noChangeAspect="1"/>
          </p:cNvPicPr>
          <p:nvPr/>
        </p:nvPicPr>
        <p:blipFill rotWithShape="1">
          <a:blip r:embed="rId3"/>
          <a:srcRect l="1113" t="3193" r="2105" b="13039"/>
          <a:stretch/>
        </p:blipFill>
        <p:spPr>
          <a:xfrm>
            <a:off x="2079549" y="4615542"/>
            <a:ext cx="4328642" cy="2014651"/>
          </a:xfrm>
          <a:prstGeom prst="rect">
            <a:avLst/>
          </a:prstGeom>
        </p:spPr>
      </p:pic>
      <p:pic>
        <p:nvPicPr>
          <p:cNvPr id="15" name="Picture 14">
            <a:extLst>
              <a:ext uri="{FF2B5EF4-FFF2-40B4-BE49-F238E27FC236}">
                <a16:creationId xmlns:a16="http://schemas.microsoft.com/office/drawing/2014/main" id="{780A0C8D-B22F-514B-AD45-5225B29ED64F}"/>
              </a:ext>
            </a:extLst>
          </p:cNvPr>
          <p:cNvPicPr>
            <a:picLocks noChangeAspect="1"/>
          </p:cNvPicPr>
          <p:nvPr/>
        </p:nvPicPr>
        <p:blipFill rotWithShape="1">
          <a:blip r:embed="rId4"/>
          <a:srcRect l="4974" t="2573" r="5177" b="7386"/>
          <a:stretch/>
        </p:blipFill>
        <p:spPr>
          <a:xfrm>
            <a:off x="6408191" y="4233500"/>
            <a:ext cx="2621942" cy="2426494"/>
          </a:xfrm>
          <a:prstGeom prst="rect">
            <a:avLst/>
          </a:prstGeom>
        </p:spPr>
      </p:pic>
      <p:sp>
        <p:nvSpPr>
          <p:cNvPr id="3" name="TextBox 2">
            <a:extLst>
              <a:ext uri="{FF2B5EF4-FFF2-40B4-BE49-F238E27FC236}">
                <a16:creationId xmlns:a16="http://schemas.microsoft.com/office/drawing/2014/main" id="{A74B9C9A-E235-3449-8144-A89CC129B952}"/>
              </a:ext>
            </a:extLst>
          </p:cNvPr>
          <p:cNvSpPr txBox="1"/>
          <p:nvPr/>
        </p:nvSpPr>
        <p:spPr>
          <a:xfrm>
            <a:off x="457200" y="1617474"/>
            <a:ext cx="8229600" cy="2554545"/>
          </a:xfrm>
          <a:prstGeom prst="rect">
            <a:avLst/>
          </a:prstGeom>
          <a:noFill/>
        </p:spPr>
        <p:txBody>
          <a:bodyPr wrap="square" numCol="2" rtlCol="0">
            <a:spAutoFit/>
          </a:bodyPr>
          <a:lstStyle/>
          <a:p>
            <a:pPr marL="342900" indent="-342900">
              <a:buFont typeface="Arial" panose="020B0604020202020204" pitchFamily="34" charset="0"/>
              <a:buChar char="•"/>
            </a:pPr>
            <a:r>
              <a:rPr lang="en-US" sz="2000" dirty="0"/>
              <a:t>Decorate doors / webpages</a:t>
            </a:r>
          </a:p>
          <a:p>
            <a:pPr marL="342900" indent="-342900">
              <a:buFont typeface="Arial" panose="020B0604020202020204" pitchFamily="34" charset="0"/>
              <a:buChar char="•"/>
            </a:pPr>
            <a:r>
              <a:rPr lang="en-US" sz="2000" dirty="0"/>
              <a:t>Play college bingo </a:t>
            </a:r>
          </a:p>
          <a:p>
            <a:pPr marL="342900" indent="-342900">
              <a:buFont typeface="Arial" panose="020B0604020202020204" pitchFamily="34" charset="0"/>
              <a:buChar char="•"/>
            </a:pPr>
            <a:r>
              <a:rPr lang="en-US" sz="2000" dirty="0"/>
              <a:t>Create a spirit week</a:t>
            </a:r>
          </a:p>
          <a:p>
            <a:pPr marL="342900" indent="-342900">
              <a:buFont typeface="Arial" panose="020B0604020202020204" pitchFamily="34" charset="0"/>
              <a:buChar char="•"/>
            </a:pPr>
            <a:r>
              <a:rPr lang="en-US" sz="2000" dirty="0"/>
              <a:t>Take a virtual college tour</a:t>
            </a:r>
          </a:p>
          <a:p>
            <a:pPr marL="342900" indent="-342900">
              <a:buFont typeface="Arial" panose="020B0604020202020204" pitchFamily="34" charset="0"/>
              <a:buChar char="•"/>
            </a:pPr>
            <a:r>
              <a:rPr lang="en-US" sz="2000" dirty="0"/>
              <a:t>Draw pictures of a college mascot</a:t>
            </a:r>
          </a:p>
          <a:p>
            <a:pPr marL="342900" indent="-342900">
              <a:buFont typeface="Arial" panose="020B0604020202020204" pitchFamily="34" charset="0"/>
              <a:buChar char="•"/>
            </a:pPr>
            <a:r>
              <a:rPr lang="en-US" sz="2000" dirty="0"/>
              <a:t>Make a vision board with goals</a:t>
            </a:r>
          </a:p>
          <a:p>
            <a:endParaRPr lang="en-US" sz="2000" dirty="0"/>
          </a:p>
          <a:p>
            <a:endParaRPr lang="en-US" sz="2000" dirty="0"/>
          </a:p>
          <a:p>
            <a:pPr marL="342900" indent="-342900">
              <a:buFont typeface="Arial" panose="020B0604020202020204" pitchFamily="34" charset="0"/>
              <a:buChar char="•"/>
            </a:pPr>
            <a:r>
              <a:rPr lang="en-US" sz="2000" dirty="0"/>
              <a:t>Take a career interests assessment</a:t>
            </a:r>
          </a:p>
          <a:p>
            <a:pPr marL="342900" indent="-342900">
              <a:buFont typeface="Arial" panose="020B0604020202020204" pitchFamily="34" charset="0"/>
              <a:buChar char="•"/>
            </a:pPr>
            <a:r>
              <a:rPr lang="en-US" sz="2000" dirty="0"/>
              <a:t>Invite an admissions counselor virtually</a:t>
            </a:r>
          </a:p>
          <a:p>
            <a:pPr marL="342900" indent="-342900">
              <a:buFont typeface="Arial" panose="020B0604020202020204" pitchFamily="34" charset="0"/>
              <a:buChar char="•"/>
            </a:pPr>
            <a:r>
              <a:rPr lang="en-US" sz="2000" dirty="0"/>
              <a:t>Write letters to future selves</a:t>
            </a:r>
          </a:p>
          <a:p>
            <a:pPr marL="342900" indent="-342900">
              <a:buFont typeface="Arial" panose="020B0604020202020204" pitchFamily="34" charset="0"/>
              <a:buChar char="•"/>
            </a:pPr>
            <a:r>
              <a:rPr lang="en-US" sz="2000" dirty="0"/>
              <a:t>Research colleges in Indiana</a:t>
            </a:r>
          </a:p>
          <a:p>
            <a:pPr marL="342900" indent="-342900">
              <a:buFont typeface="Arial" panose="020B0604020202020204" pitchFamily="34" charset="0"/>
              <a:buChar char="•"/>
            </a:pPr>
            <a:r>
              <a:rPr lang="en-US" sz="2000" dirty="0"/>
              <a:t>Tag us on social media posts!</a:t>
            </a:r>
          </a:p>
        </p:txBody>
      </p:sp>
    </p:spTree>
    <p:extLst>
      <p:ext uri="{BB962C8B-B14F-4D97-AF65-F5344CB8AC3E}">
        <p14:creationId xmlns:p14="http://schemas.microsoft.com/office/powerpoint/2010/main" val="334406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How Can We Help?</a:t>
            </a:r>
          </a:p>
        </p:txBody>
      </p:sp>
      <p:sp>
        <p:nvSpPr>
          <p:cNvPr id="3" name="Content Placeholder 2"/>
          <p:cNvSpPr>
            <a:spLocks noGrp="1"/>
          </p:cNvSpPr>
          <p:nvPr>
            <p:ph idx="1"/>
          </p:nvPr>
        </p:nvSpPr>
        <p:spPr/>
        <p:txBody>
          <a:bodyPr>
            <a:normAutofit/>
          </a:bodyPr>
          <a:lstStyle/>
          <a:p>
            <a:r>
              <a:rPr lang="en-US" sz="2800" dirty="0"/>
              <a:t>We want to partner with you in this effort to ensure success</a:t>
            </a:r>
          </a:p>
          <a:p>
            <a:r>
              <a:rPr lang="en-US" sz="2800" dirty="0"/>
              <a:t>For additional questions: </a:t>
            </a:r>
            <a:r>
              <a:rPr lang="en-US" sz="2800" b="1" u="sng" dirty="0" err="1">
                <a:solidFill>
                  <a:srgbClr val="0432FF"/>
                </a:solidFill>
              </a:rPr>
              <a:t>mwalke@che.in.gov</a:t>
            </a:r>
            <a:endParaRPr lang="en-US" sz="2800" dirty="0">
              <a:solidFill>
                <a:srgbClr val="0432FF"/>
              </a:solidFill>
            </a:endParaRPr>
          </a:p>
          <a:p>
            <a:pPr marL="0" indent="0">
              <a:buNone/>
            </a:pPr>
            <a:endParaRPr lang="en-US" sz="2800" b="1" i="1" dirty="0"/>
          </a:p>
        </p:txBody>
      </p:sp>
      <p:sp>
        <p:nvSpPr>
          <p:cNvPr id="4" name="Slide Number Placeholder 3"/>
          <p:cNvSpPr>
            <a:spLocks noGrp="1"/>
          </p:cNvSpPr>
          <p:nvPr>
            <p:ph type="sldNum" sz="quarter" idx="12"/>
          </p:nvPr>
        </p:nvSpPr>
        <p:spPr/>
        <p:txBody>
          <a:bodyPr/>
          <a:lstStyle/>
          <a:p>
            <a:fld id="{B767D168-F3EC-4E1D-A70F-A24430CD0DB4}" type="slidenum">
              <a:rPr lang="en-US" smtClean="0"/>
              <a:pPr/>
              <a:t>13</a:t>
            </a:fld>
            <a:endParaRPr lang="en-US" dirty="0"/>
          </a:p>
        </p:txBody>
      </p:sp>
    </p:spTree>
    <p:extLst>
      <p:ext uri="{BB962C8B-B14F-4D97-AF65-F5344CB8AC3E}">
        <p14:creationId xmlns:p14="http://schemas.microsoft.com/office/powerpoint/2010/main" val="231224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College Application Week Goals</a:t>
            </a:r>
          </a:p>
        </p:txBody>
      </p:sp>
      <p:sp>
        <p:nvSpPr>
          <p:cNvPr id="3" name="Content Placeholder 2"/>
          <p:cNvSpPr>
            <a:spLocks noGrp="1"/>
          </p:cNvSpPr>
          <p:nvPr>
            <p:ph idx="1"/>
          </p:nvPr>
        </p:nvSpPr>
        <p:spPr>
          <a:xfrm>
            <a:off x="457200" y="1589315"/>
            <a:ext cx="8229600" cy="4525963"/>
          </a:xfrm>
        </p:spPr>
        <p:txBody>
          <a:bodyPr>
            <a:noAutofit/>
          </a:bodyPr>
          <a:lstStyle/>
          <a:p>
            <a:pPr lvl="0"/>
            <a:r>
              <a:rPr lang="en-US" sz="2800" dirty="0"/>
              <a:t>To encourage and assist all students to apply to college, especially those who are low-income and / or first-generation</a:t>
            </a:r>
          </a:p>
          <a:p>
            <a:pPr lvl="0"/>
            <a:r>
              <a:rPr lang="en-US" sz="2800" dirty="0"/>
              <a:t>To provide dedicated time and support to students filling out applications</a:t>
            </a:r>
          </a:p>
          <a:p>
            <a:pPr lvl="0"/>
            <a:r>
              <a:rPr lang="en-US" sz="2800" dirty="0"/>
              <a:t>To provide information about the college-going process and all postsecondary options to all students</a:t>
            </a:r>
          </a:p>
          <a:p>
            <a:pPr lvl="0"/>
            <a:r>
              <a:rPr lang="en-US" sz="2000" i="1" dirty="0"/>
              <a:t>Note: College Application Week is meant to enhance and provide resources and support to all the work you are already doing with your students!</a:t>
            </a:r>
          </a:p>
        </p:txBody>
      </p:sp>
    </p:spTree>
    <p:extLst>
      <p:ext uri="{BB962C8B-B14F-4D97-AF65-F5344CB8AC3E}">
        <p14:creationId xmlns:p14="http://schemas.microsoft.com/office/powerpoint/2010/main" val="90567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Student Goals</a:t>
            </a:r>
          </a:p>
        </p:txBody>
      </p:sp>
      <p:sp>
        <p:nvSpPr>
          <p:cNvPr id="3" name="Content Placeholder 2"/>
          <p:cNvSpPr>
            <a:spLocks noGrp="1"/>
          </p:cNvSpPr>
          <p:nvPr>
            <p:ph idx="1"/>
          </p:nvPr>
        </p:nvSpPr>
        <p:spPr>
          <a:xfrm>
            <a:off x="457200" y="1589315"/>
            <a:ext cx="8229600" cy="4525963"/>
          </a:xfrm>
        </p:spPr>
        <p:txBody>
          <a:bodyPr>
            <a:noAutofit/>
          </a:bodyPr>
          <a:lstStyle/>
          <a:p>
            <a:pPr marL="0" indent="0">
              <a:buNone/>
            </a:pPr>
            <a:r>
              <a:rPr lang="en-US" sz="2200" dirty="0"/>
              <a:t>College GO! aims to help students find the right college that fits their goals and interests. It gives students options to research and visit colleges and helps them through preparing and applying for college</a:t>
            </a:r>
            <a:endParaRPr lang="en-US" sz="2200" b="1" dirty="0"/>
          </a:p>
          <a:p>
            <a:pPr>
              <a:buNone/>
            </a:pPr>
            <a:r>
              <a:rPr lang="en-US" sz="2200" b="1" dirty="0"/>
              <a:t>K-8 students:</a:t>
            </a:r>
          </a:p>
          <a:p>
            <a:pPr lvl="1">
              <a:buFont typeface="Arial" pitchFamily="34" charset="0"/>
              <a:buChar char="•"/>
            </a:pPr>
            <a:r>
              <a:rPr lang="en-US" sz="2000" dirty="0"/>
              <a:t>Increase aspirations for higher education </a:t>
            </a:r>
          </a:p>
          <a:p>
            <a:pPr lvl="1">
              <a:buFont typeface="Arial" pitchFamily="34" charset="0"/>
              <a:buChar char="•"/>
            </a:pPr>
            <a:r>
              <a:rPr lang="en-US" sz="2000" dirty="0"/>
              <a:t>Support college and career exploration</a:t>
            </a:r>
          </a:p>
          <a:p>
            <a:pPr lvl="1">
              <a:buFont typeface="Arial" pitchFamily="34" charset="0"/>
              <a:buChar char="•"/>
            </a:pPr>
            <a:r>
              <a:rPr lang="en-US" sz="2000" dirty="0"/>
              <a:t>Enrollment in 21st Century Scholars</a:t>
            </a:r>
          </a:p>
          <a:p>
            <a:pPr>
              <a:buNone/>
            </a:pPr>
            <a:r>
              <a:rPr lang="en-US" sz="2200" b="1" dirty="0"/>
              <a:t>High school students:</a:t>
            </a:r>
          </a:p>
          <a:p>
            <a:pPr lvl="1">
              <a:buFont typeface="Arial" pitchFamily="34" charset="0"/>
              <a:buChar char="•"/>
            </a:pPr>
            <a:r>
              <a:rPr lang="en-US" sz="2000" b="1" dirty="0"/>
              <a:t>9</a:t>
            </a:r>
            <a:r>
              <a:rPr lang="en-US" sz="2000" b="1" baseline="30000" dirty="0"/>
              <a:t>th </a:t>
            </a:r>
            <a:r>
              <a:rPr lang="en-US" sz="2000" b="1" dirty="0"/>
              <a:t>&amp; 10</a:t>
            </a:r>
            <a:r>
              <a:rPr lang="en-US" sz="2000" b="1" baseline="30000" dirty="0"/>
              <a:t>th</a:t>
            </a:r>
            <a:r>
              <a:rPr lang="en-US" sz="2000" b="1" dirty="0"/>
              <a:t> grade: </a:t>
            </a:r>
            <a:r>
              <a:rPr lang="en-US" sz="2000" dirty="0"/>
              <a:t>Explore postsecondary options</a:t>
            </a:r>
          </a:p>
          <a:p>
            <a:pPr lvl="1">
              <a:buFont typeface="Arial" pitchFamily="34" charset="0"/>
              <a:buChar char="•"/>
            </a:pPr>
            <a:r>
              <a:rPr lang="en-US" sz="2000" b="1" dirty="0"/>
              <a:t>11</a:t>
            </a:r>
            <a:r>
              <a:rPr lang="en-US" sz="2000" b="1" baseline="30000" dirty="0"/>
              <a:t>th</a:t>
            </a:r>
            <a:r>
              <a:rPr lang="en-US" sz="2000" b="1" dirty="0"/>
              <a:t> grade: </a:t>
            </a:r>
            <a:r>
              <a:rPr lang="en-US" sz="2000" dirty="0"/>
              <a:t>Visit a college campus</a:t>
            </a:r>
          </a:p>
          <a:p>
            <a:pPr lvl="1">
              <a:buFont typeface="Arial" pitchFamily="34" charset="0"/>
              <a:buChar char="•"/>
            </a:pPr>
            <a:r>
              <a:rPr lang="en-US" sz="2000" b="1" dirty="0"/>
              <a:t>12</a:t>
            </a:r>
            <a:r>
              <a:rPr lang="en-US" sz="2000" b="1" baseline="30000" dirty="0"/>
              <a:t>th</a:t>
            </a:r>
            <a:r>
              <a:rPr lang="en-US" sz="2000" b="1" dirty="0"/>
              <a:t> grade: </a:t>
            </a:r>
            <a:r>
              <a:rPr lang="en-US" sz="2000" dirty="0"/>
              <a:t>Apply to college</a:t>
            </a:r>
            <a:endParaRPr lang="en-US" sz="2400" i="1" dirty="0"/>
          </a:p>
        </p:txBody>
      </p:sp>
    </p:spTree>
    <p:extLst>
      <p:ext uri="{BB962C8B-B14F-4D97-AF65-F5344CB8AC3E}">
        <p14:creationId xmlns:p14="http://schemas.microsoft.com/office/powerpoint/2010/main" val="17589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Key Dates</a:t>
            </a:r>
          </a:p>
        </p:txBody>
      </p:sp>
      <p:sp>
        <p:nvSpPr>
          <p:cNvPr id="3" name="Content Placeholder 2"/>
          <p:cNvSpPr>
            <a:spLocks noGrp="1"/>
          </p:cNvSpPr>
          <p:nvPr>
            <p:ph idx="1"/>
          </p:nvPr>
        </p:nvSpPr>
        <p:spPr>
          <a:xfrm>
            <a:off x="457199" y="1600200"/>
            <a:ext cx="8337479" cy="4525963"/>
          </a:xfrm>
        </p:spPr>
        <p:txBody>
          <a:bodyPr>
            <a:normAutofit/>
          </a:bodyPr>
          <a:lstStyle/>
          <a:p>
            <a:pPr marL="0" indent="0" algn="ctr">
              <a:buNone/>
              <a:defRPr/>
            </a:pPr>
            <a:r>
              <a:rPr lang="en-US" sz="2600" dirty="0"/>
              <a:t>College Go! Runs from </a:t>
            </a:r>
            <a:r>
              <a:rPr lang="en-US" sz="2600" b="1" dirty="0"/>
              <a:t>September – November </a:t>
            </a:r>
            <a:r>
              <a:rPr lang="en-US" sz="2600" dirty="0"/>
              <a:t>annually</a:t>
            </a:r>
          </a:p>
          <a:p>
            <a:pPr marL="0" indent="0" algn="ctr">
              <a:buNone/>
              <a:defRPr/>
            </a:pPr>
            <a:endParaRPr lang="en-US" sz="2600" dirty="0"/>
          </a:p>
          <a:p>
            <a:pPr>
              <a:defRPr/>
            </a:pPr>
            <a:r>
              <a:rPr lang="en-US" sz="2600" b="1" dirty="0"/>
              <a:t>Sept. 22: </a:t>
            </a:r>
            <a:r>
              <a:rPr lang="en-US" sz="2600" dirty="0"/>
              <a:t>#</a:t>
            </a:r>
            <a:r>
              <a:rPr lang="en-US" sz="2600" dirty="0" err="1"/>
              <a:t>WhyApply</a:t>
            </a:r>
            <a:r>
              <a:rPr lang="en-US" sz="2600" dirty="0"/>
              <a:t> Day - Post selfies/photos on social media of students, faculty and staff holding up reasons to apply to college</a:t>
            </a:r>
          </a:p>
          <a:p>
            <a:pPr marL="0" indent="0">
              <a:buNone/>
              <a:defRPr/>
            </a:pPr>
            <a:endParaRPr lang="en-US" sz="2600" dirty="0"/>
          </a:p>
          <a:p>
            <a:pPr>
              <a:defRPr/>
            </a:pPr>
            <a:r>
              <a:rPr lang="en-US" sz="2600" b="1" dirty="0"/>
              <a:t>Sept. 25-29: </a:t>
            </a:r>
            <a:r>
              <a:rPr lang="en-US" sz="2600" dirty="0"/>
              <a:t>College GO! Kick-Off Week - Hold college exploration, discovery and application events all week</a:t>
            </a:r>
          </a:p>
        </p:txBody>
      </p:sp>
      <p:sp>
        <p:nvSpPr>
          <p:cNvPr id="4" name="Slide Number Placeholder 3"/>
          <p:cNvSpPr>
            <a:spLocks noGrp="1"/>
          </p:cNvSpPr>
          <p:nvPr>
            <p:ph type="sldNum" sz="quarter" idx="12"/>
          </p:nvPr>
        </p:nvSpPr>
        <p:spPr/>
        <p:txBody>
          <a:bodyPr/>
          <a:lstStyle/>
          <a:p>
            <a:fld id="{B767D168-F3EC-4E1D-A70F-A24430CD0DB4}" type="slidenum">
              <a:rPr lang="en-US" smtClean="0"/>
              <a:pPr/>
              <a:t>4</a:t>
            </a:fld>
            <a:endParaRPr lang="en-US" dirty="0"/>
          </a:p>
        </p:txBody>
      </p:sp>
    </p:spTree>
    <p:extLst>
      <p:ext uri="{BB962C8B-B14F-4D97-AF65-F5344CB8AC3E}">
        <p14:creationId xmlns:p14="http://schemas.microsoft.com/office/powerpoint/2010/main" val="275827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5</a:t>
            </a:fld>
            <a:endParaRPr lang="en-US" dirty="0"/>
          </a:p>
        </p:txBody>
      </p:sp>
      <p:sp>
        <p:nvSpPr>
          <p:cNvPr id="8" name="Content Placeholder 5"/>
          <p:cNvSpPr>
            <a:spLocks noGrp="1"/>
          </p:cNvSpPr>
          <p:nvPr>
            <p:ph idx="4294967295"/>
          </p:nvPr>
        </p:nvSpPr>
        <p:spPr>
          <a:xfrm>
            <a:off x="457200" y="1600201"/>
            <a:ext cx="8229599" cy="3657599"/>
          </a:xfrm>
        </p:spPr>
        <p:txBody>
          <a:bodyPr>
            <a:normAutofit/>
          </a:bodyPr>
          <a:lstStyle/>
          <a:p>
            <a:pPr marL="0" indent="0">
              <a:spcAft>
                <a:spcPts val="1800"/>
              </a:spcAft>
              <a:buNone/>
            </a:pPr>
            <a:r>
              <a:rPr lang="en-US" sz="2000" b="1" dirty="0"/>
              <a:t>Official date: </a:t>
            </a:r>
            <a:r>
              <a:rPr lang="en-US" sz="2000" dirty="0"/>
              <a:t>September 122</a:t>
            </a:r>
          </a:p>
          <a:p>
            <a:pPr marL="0" indent="0">
              <a:spcAft>
                <a:spcPts val="1800"/>
              </a:spcAft>
              <a:buNone/>
            </a:pPr>
            <a:r>
              <a:rPr lang="en-US" sz="2000" b="1" dirty="0"/>
              <a:t>What it is: </a:t>
            </a:r>
            <a:r>
              <a:rPr lang="en-US" sz="2000" dirty="0"/>
              <a:t>Post selfies/photos on social media of students, faculty and staff holding up reasons to apply to college</a:t>
            </a:r>
          </a:p>
          <a:p>
            <a:pPr marL="0" indent="0">
              <a:spcAft>
                <a:spcPts val="1800"/>
              </a:spcAft>
              <a:buNone/>
            </a:pPr>
            <a:r>
              <a:rPr lang="en-US" sz="2000" b="1" dirty="0"/>
              <a:t>How to: </a:t>
            </a:r>
            <a:r>
              <a:rPr lang="en-US" sz="2000" dirty="0"/>
              <a:t>Use </a:t>
            </a:r>
            <a:r>
              <a:rPr lang="en-US" sz="2000" b="1" dirty="0"/>
              <a:t>#</a:t>
            </a:r>
            <a:r>
              <a:rPr lang="en-US" sz="2000" b="1" dirty="0" err="1"/>
              <a:t>WhyApply</a:t>
            </a:r>
            <a:r>
              <a:rPr lang="en-US" sz="2000" b="1" dirty="0"/>
              <a:t> </a:t>
            </a:r>
            <a:r>
              <a:rPr lang="en-US" sz="2000" dirty="0"/>
              <a:t>and tag us in social media posts!</a:t>
            </a:r>
          </a:p>
          <a:p>
            <a:pPr marL="0" indent="0">
              <a:spcAft>
                <a:spcPts val="1800"/>
              </a:spcAft>
              <a:buNone/>
            </a:pPr>
            <a:r>
              <a:rPr lang="en-US" sz="2000" b="1" dirty="0"/>
              <a:t>Tip: </a:t>
            </a:r>
            <a:r>
              <a:rPr lang="en-US" sz="2000" dirty="0"/>
              <a:t>Talk to local government, parents, community partners and/or local celebrities about posting, too</a:t>
            </a:r>
          </a:p>
          <a:p>
            <a:pPr marL="0" indent="0">
              <a:spcAft>
                <a:spcPts val="1800"/>
              </a:spcAft>
              <a:buNone/>
            </a:pPr>
            <a:r>
              <a:rPr lang="en-US" sz="2000" b="1" dirty="0"/>
              <a:t>Visit: </a:t>
            </a:r>
            <a:r>
              <a:rPr lang="en-US" sz="2000" b="1" u="sng" dirty="0">
                <a:solidFill>
                  <a:srgbClr val="0432FF"/>
                </a:solidFill>
                <a:hlinkClick r:id="rId3"/>
              </a:rPr>
              <a:t>LearnMoreIndiana.org/classroom-materials </a:t>
            </a:r>
            <a:r>
              <a:rPr lang="en-US" sz="2000" dirty="0"/>
              <a:t>to find PDF templates</a:t>
            </a:r>
          </a:p>
        </p:txBody>
      </p:sp>
      <p:sp>
        <p:nvSpPr>
          <p:cNvPr id="7" name="TextBox 6"/>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cs typeface="Calibri"/>
              </a:rPr>
              <a:t>#</a:t>
            </a:r>
            <a:r>
              <a:rPr lang="en-US" sz="4000" b="1" dirty="0" err="1">
                <a:solidFill>
                  <a:schemeClr val="bg1"/>
                </a:solidFill>
                <a:cs typeface="Calibri"/>
              </a:rPr>
              <a:t>WhyApply</a:t>
            </a:r>
            <a:r>
              <a:rPr lang="en-US" sz="4000" b="1" dirty="0">
                <a:solidFill>
                  <a:schemeClr val="bg1"/>
                </a:solidFill>
                <a:cs typeface="Calibri"/>
              </a:rPr>
              <a:t> Day 2023</a:t>
            </a:r>
            <a:endParaRPr lang="en-US" sz="4000" b="1" dirty="0">
              <a:cs typeface="Calibri"/>
            </a:endParaRPr>
          </a:p>
        </p:txBody>
      </p:sp>
      <p:sp>
        <p:nvSpPr>
          <p:cNvPr id="2" name="Rectangle 1">
            <a:extLst>
              <a:ext uri="{FF2B5EF4-FFF2-40B4-BE49-F238E27FC236}">
                <a16:creationId xmlns:a16="http://schemas.microsoft.com/office/drawing/2014/main" id="{3ADA5B86-DD9C-5440-95C1-861281DE5E98}"/>
              </a:ext>
            </a:extLst>
          </p:cNvPr>
          <p:cNvSpPr/>
          <p:nvPr/>
        </p:nvSpPr>
        <p:spPr>
          <a:xfrm>
            <a:off x="457198" y="5257799"/>
            <a:ext cx="8229599" cy="353943"/>
          </a:xfrm>
          <a:prstGeom prst="rect">
            <a:avLst/>
          </a:prstGeom>
        </p:spPr>
        <p:txBody>
          <a:bodyPr wrap="square">
            <a:spAutoFit/>
          </a:bodyPr>
          <a:lstStyle/>
          <a:p>
            <a:pPr>
              <a:spcAft>
                <a:spcPts val="1800"/>
              </a:spcAft>
            </a:pPr>
            <a:r>
              <a:rPr lang="en-US" sz="1700" b="1" dirty="0"/>
              <a:t>Facebook: </a:t>
            </a:r>
            <a:r>
              <a:rPr lang="en-US" sz="1700" b="1" u="sng" dirty="0">
                <a:solidFill>
                  <a:srgbClr val="0432FF"/>
                </a:solidFill>
                <a:hlinkClick r:id="rId4"/>
              </a:rPr>
              <a:t>@</a:t>
            </a:r>
            <a:r>
              <a:rPr lang="en-US" sz="1700" b="1" u="sng" dirty="0" err="1">
                <a:solidFill>
                  <a:srgbClr val="0432FF"/>
                </a:solidFill>
                <a:hlinkClick r:id="rId4"/>
              </a:rPr>
              <a:t>LearnMoreIN</a:t>
            </a:r>
            <a:r>
              <a:rPr lang="en-US" sz="1700" b="1" dirty="0">
                <a:hlinkClick r:id="rId4"/>
              </a:rPr>
              <a:t> </a:t>
            </a:r>
            <a:r>
              <a:rPr lang="en-US" sz="1700" b="1" dirty="0"/>
              <a:t>| Instagram: </a:t>
            </a:r>
            <a:r>
              <a:rPr lang="en-US" sz="1700" b="1" u="sng" dirty="0">
                <a:solidFill>
                  <a:srgbClr val="0432FF"/>
                </a:solidFill>
                <a:hlinkClick r:id="rId5"/>
              </a:rPr>
              <a:t>@</a:t>
            </a:r>
            <a:r>
              <a:rPr lang="en-US" sz="1700" b="1" u="sng" dirty="0" err="1">
                <a:solidFill>
                  <a:srgbClr val="0432FF"/>
                </a:solidFill>
                <a:hlinkClick r:id="rId5"/>
              </a:rPr>
              <a:t>LearnMoreIndiana</a:t>
            </a:r>
            <a:r>
              <a:rPr lang="en-US" sz="1700" b="1" dirty="0">
                <a:hlinkClick r:id="rId5"/>
              </a:rPr>
              <a:t> </a:t>
            </a:r>
            <a:r>
              <a:rPr lang="en-US" sz="1700" b="1" dirty="0"/>
              <a:t>| Twitter: </a:t>
            </a:r>
            <a:r>
              <a:rPr lang="en-US" sz="1700" b="1" u="sng" dirty="0">
                <a:solidFill>
                  <a:srgbClr val="0432FF"/>
                </a:solidFill>
                <a:hlinkClick r:id="rId6"/>
              </a:rPr>
              <a:t>@</a:t>
            </a:r>
            <a:r>
              <a:rPr lang="en-US" sz="1700" b="1" u="sng" dirty="0" err="1">
                <a:solidFill>
                  <a:srgbClr val="0432FF"/>
                </a:solidFill>
                <a:hlinkClick r:id="rId6"/>
              </a:rPr>
              <a:t>LearnMoreIN</a:t>
            </a:r>
            <a:endParaRPr lang="en-US" sz="1700" b="1" u="sng" dirty="0">
              <a:solidFill>
                <a:srgbClr val="0432FF"/>
              </a:solidFill>
            </a:endParaRPr>
          </a:p>
        </p:txBody>
      </p:sp>
    </p:spTree>
    <p:extLst>
      <p:ext uri="{BB962C8B-B14F-4D97-AF65-F5344CB8AC3E}">
        <p14:creationId xmlns:p14="http://schemas.microsoft.com/office/powerpoint/2010/main" val="315818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B1AA-A972-0F44-8FAB-FF307B8B09B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B8B980C-217F-F043-A257-6D5BE5E916A1}"/>
              </a:ext>
            </a:extLst>
          </p:cNvPr>
          <p:cNvSpPr>
            <a:spLocks noGrp="1"/>
          </p:cNvSpPr>
          <p:nvPr>
            <p:ph type="sldNum" sz="quarter" idx="12"/>
          </p:nvPr>
        </p:nvSpPr>
        <p:spPr/>
        <p:txBody>
          <a:bodyPr/>
          <a:lstStyle/>
          <a:p>
            <a:fld id="{99BE0C37-B7DB-E548-8676-3460185CB011}" type="slidenum">
              <a:rPr lang="en-US" smtClean="0"/>
              <a:t>6</a:t>
            </a:fld>
            <a:endParaRPr lang="en-US"/>
          </a:p>
        </p:txBody>
      </p:sp>
      <p:pic>
        <p:nvPicPr>
          <p:cNvPr id="4" name="Picture 3">
            <a:extLst>
              <a:ext uri="{FF2B5EF4-FFF2-40B4-BE49-F238E27FC236}">
                <a16:creationId xmlns:a16="http://schemas.microsoft.com/office/drawing/2014/main" id="{3ADDA919-356D-B849-8A75-FB041E3F2BB4}"/>
              </a:ext>
            </a:extLst>
          </p:cNvPr>
          <p:cNvPicPr>
            <a:picLocks noChangeAspect="1"/>
          </p:cNvPicPr>
          <p:nvPr/>
        </p:nvPicPr>
        <p:blipFill>
          <a:blip r:embed="rId2"/>
          <a:stretch>
            <a:fillRect/>
          </a:stretch>
        </p:blipFill>
        <p:spPr>
          <a:xfrm>
            <a:off x="0" y="-702738"/>
            <a:ext cx="9255211" cy="9715878"/>
          </a:xfrm>
          <a:prstGeom prst="rect">
            <a:avLst/>
          </a:prstGeom>
        </p:spPr>
      </p:pic>
    </p:spTree>
    <p:extLst>
      <p:ext uri="{BB962C8B-B14F-4D97-AF65-F5344CB8AC3E}">
        <p14:creationId xmlns:p14="http://schemas.microsoft.com/office/powerpoint/2010/main" val="108325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D78E-F9F3-BC44-BDF8-A4FEF3E36B3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B64D90C-1AC1-204B-9873-E48249C391BC}"/>
              </a:ext>
            </a:extLst>
          </p:cNvPr>
          <p:cNvSpPr>
            <a:spLocks noGrp="1"/>
          </p:cNvSpPr>
          <p:nvPr>
            <p:ph type="sldNum" sz="quarter" idx="12"/>
          </p:nvPr>
        </p:nvSpPr>
        <p:spPr/>
        <p:txBody>
          <a:bodyPr/>
          <a:lstStyle/>
          <a:p>
            <a:fld id="{99BE0C37-B7DB-E548-8676-3460185CB011}" type="slidenum">
              <a:rPr lang="en-US" smtClean="0"/>
              <a:t>7</a:t>
            </a:fld>
            <a:endParaRPr lang="en-US"/>
          </a:p>
        </p:txBody>
      </p:sp>
      <p:pic>
        <p:nvPicPr>
          <p:cNvPr id="4" name="Picture 3">
            <a:extLst>
              <a:ext uri="{FF2B5EF4-FFF2-40B4-BE49-F238E27FC236}">
                <a16:creationId xmlns:a16="http://schemas.microsoft.com/office/drawing/2014/main" id="{EAE77F5F-1920-764C-8830-F9D1A8F8EAE5}"/>
              </a:ext>
            </a:extLst>
          </p:cNvPr>
          <p:cNvPicPr>
            <a:picLocks noChangeAspect="1"/>
          </p:cNvPicPr>
          <p:nvPr/>
        </p:nvPicPr>
        <p:blipFill>
          <a:blip r:embed="rId2"/>
          <a:stretch>
            <a:fillRect/>
          </a:stretch>
        </p:blipFill>
        <p:spPr>
          <a:xfrm>
            <a:off x="-283270" y="-407774"/>
            <a:ext cx="10452881" cy="12058335"/>
          </a:xfrm>
          <a:prstGeom prst="rect">
            <a:avLst/>
          </a:prstGeom>
        </p:spPr>
      </p:pic>
    </p:spTree>
    <p:extLst>
      <p:ext uri="{BB962C8B-B14F-4D97-AF65-F5344CB8AC3E}">
        <p14:creationId xmlns:p14="http://schemas.microsoft.com/office/powerpoint/2010/main" val="17976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9278-5941-4646-9C38-EE5B3F578AE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45B0676-7FB6-E842-B1AC-7263A4D9B43A}"/>
              </a:ext>
            </a:extLst>
          </p:cNvPr>
          <p:cNvSpPr>
            <a:spLocks noGrp="1"/>
          </p:cNvSpPr>
          <p:nvPr>
            <p:ph type="sldNum" sz="quarter" idx="12"/>
          </p:nvPr>
        </p:nvSpPr>
        <p:spPr/>
        <p:txBody>
          <a:bodyPr/>
          <a:lstStyle/>
          <a:p>
            <a:fld id="{99BE0C37-B7DB-E548-8676-3460185CB011}" type="slidenum">
              <a:rPr lang="en-US" smtClean="0"/>
              <a:t>8</a:t>
            </a:fld>
            <a:endParaRPr lang="en-US"/>
          </a:p>
        </p:txBody>
      </p:sp>
      <p:pic>
        <p:nvPicPr>
          <p:cNvPr id="4" name="Picture 3">
            <a:extLst>
              <a:ext uri="{FF2B5EF4-FFF2-40B4-BE49-F238E27FC236}">
                <a16:creationId xmlns:a16="http://schemas.microsoft.com/office/drawing/2014/main" id="{355BAF81-2300-594D-A6E3-0A56C0C132BC}"/>
              </a:ext>
            </a:extLst>
          </p:cNvPr>
          <p:cNvPicPr>
            <a:picLocks noChangeAspect="1"/>
          </p:cNvPicPr>
          <p:nvPr/>
        </p:nvPicPr>
        <p:blipFill rotWithShape="1">
          <a:blip r:embed="rId2"/>
          <a:srcRect l="6198" t="3345" r="3257" b="7474"/>
          <a:stretch/>
        </p:blipFill>
        <p:spPr>
          <a:xfrm>
            <a:off x="0" y="-185352"/>
            <a:ext cx="9144000" cy="8946650"/>
          </a:xfrm>
          <a:prstGeom prst="rect">
            <a:avLst/>
          </a:prstGeom>
        </p:spPr>
      </p:pic>
    </p:spTree>
    <p:extLst>
      <p:ext uri="{BB962C8B-B14F-4D97-AF65-F5344CB8AC3E}">
        <p14:creationId xmlns:p14="http://schemas.microsoft.com/office/powerpoint/2010/main" val="356938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Resources</a:t>
            </a:r>
          </a:p>
        </p:txBody>
      </p:sp>
      <p:sp>
        <p:nvSpPr>
          <p:cNvPr id="3" name="Content Placeholder 2"/>
          <p:cNvSpPr>
            <a:spLocks noGrp="1"/>
          </p:cNvSpPr>
          <p:nvPr>
            <p:ph idx="1"/>
          </p:nvPr>
        </p:nvSpPr>
        <p:spPr>
          <a:xfrm>
            <a:off x="457200" y="1600200"/>
            <a:ext cx="8229600" cy="3786362"/>
          </a:xfrm>
        </p:spPr>
        <p:txBody>
          <a:bodyPr>
            <a:normAutofit fontScale="92500" lnSpcReduction="20000"/>
          </a:bodyPr>
          <a:lstStyle/>
          <a:p>
            <a:r>
              <a:rPr lang="en-US" dirty="0"/>
              <a:t>Campaign Starter Kit with activity ideas</a:t>
            </a:r>
          </a:p>
          <a:p>
            <a:r>
              <a:rPr lang="en-US" dirty="0"/>
              <a:t>Links to College Virtual Tours</a:t>
            </a:r>
          </a:p>
          <a:p>
            <a:r>
              <a:rPr lang="en-US" dirty="0"/>
              <a:t>Student Announcements</a:t>
            </a:r>
          </a:p>
          <a:p>
            <a:r>
              <a:rPr lang="en-US" dirty="0"/>
              <a:t>Posters and Bulletin Board Kits</a:t>
            </a:r>
          </a:p>
          <a:p>
            <a:r>
              <a:rPr lang="en-US" dirty="0"/>
              <a:t>Classroom Activity Sheets</a:t>
            </a:r>
          </a:p>
          <a:p>
            <a:r>
              <a:rPr lang="en-US" dirty="0"/>
              <a:t>Zoom / Video Backgrounds</a:t>
            </a:r>
          </a:p>
          <a:p>
            <a:r>
              <a:rPr lang="en-US" dirty="0"/>
              <a:t>College Videos</a:t>
            </a:r>
          </a:p>
          <a:p>
            <a:r>
              <a:rPr lang="en-US" dirty="0"/>
              <a:t>Virtual Events Calendar</a:t>
            </a:r>
          </a:p>
        </p:txBody>
      </p:sp>
      <p:sp>
        <p:nvSpPr>
          <p:cNvPr id="4" name="Slide Number Placeholder 3"/>
          <p:cNvSpPr>
            <a:spLocks noGrp="1"/>
          </p:cNvSpPr>
          <p:nvPr>
            <p:ph type="sldNum" sz="quarter" idx="12"/>
          </p:nvPr>
        </p:nvSpPr>
        <p:spPr/>
        <p:txBody>
          <a:bodyPr/>
          <a:lstStyle/>
          <a:p>
            <a:fld id="{B767D168-F3EC-4E1D-A70F-A24430CD0DB4}" type="slidenum">
              <a:rPr lang="en-US" smtClean="0"/>
              <a:pPr/>
              <a:t>9</a:t>
            </a:fld>
            <a:endParaRPr lang="en-US" dirty="0"/>
          </a:p>
        </p:txBody>
      </p:sp>
      <p:sp>
        <p:nvSpPr>
          <p:cNvPr id="5" name="TextBox 4"/>
          <p:cNvSpPr txBox="1"/>
          <p:nvPr/>
        </p:nvSpPr>
        <p:spPr>
          <a:xfrm>
            <a:off x="597089" y="5386562"/>
            <a:ext cx="7949821" cy="461665"/>
          </a:xfrm>
          <a:prstGeom prst="rect">
            <a:avLst/>
          </a:prstGeom>
          <a:noFill/>
        </p:spPr>
        <p:txBody>
          <a:bodyPr wrap="square" rtlCol="0">
            <a:spAutoFit/>
          </a:bodyPr>
          <a:lstStyle/>
          <a:p>
            <a:r>
              <a:rPr lang="en-US" sz="2400" b="1" dirty="0"/>
              <a:t>Available at </a:t>
            </a:r>
            <a:r>
              <a:rPr lang="en-US" sz="2400" b="1" u="sng" dirty="0">
                <a:solidFill>
                  <a:srgbClr val="0432FF"/>
                </a:solidFill>
                <a:hlinkClick r:id="rId2"/>
              </a:rPr>
              <a:t>LearnMoreIndiana.org/classroom-materials</a:t>
            </a:r>
            <a:endParaRPr lang="en-US" sz="2400" b="1" u="sng" dirty="0">
              <a:solidFill>
                <a:srgbClr val="0432FF"/>
              </a:solidFill>
            </a:endParaRPr>
          </a:p>
        </p:txBody>
      </p:sp>
    </p:spTree>
    <p:extLst>
      <p:ext uri="{BB962C8B-B14F-4D97-AF65-F5344CB8AC3E}">
        <p14:creationId xmlns:p14="http://schemas.microsoft.com/office/powerpoint/2010/main" val="4287216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7159</TotalTime>
  <Words>610</Words>
  <Application>Microsoft Macintosh PowerPoint</Application>
  <PresentationFormat>On-screen Show (4:3)</PresentationFormat>
  <Paragraphs>83</Paragraphs>
  <Slides>13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 2023 College GO!</vt:lpstr>
      <vt:lpstr>College Application Week Goals</vt:lpstr>
      <vt:lpstr>College GO! Student Goals</vt:lpstr>
      <vt:lpstr>College GO! Key Dates</vt:lpstr>
      <vt:lpstr>PowerPoint Presentation</vt:lpstr>
      <vt:lpstr>PowerPoint Presentation</vt:lpstr>
      <vt:lpstr>PowerPoint Presentation</vt:lpstr>
      <vt:lpstr>PowerPoint Presentation</vt:lpstr>
      <vt:lpstr>College GO! Resources</vt:lpstr>
      <vt:lpstr>PowerPoint Presentation</vt:lpstr>
      <vt:lpstr>Hosting an Event</vt:lpstr>
      <vt:lpstr>College GO! Event Ideas</vt:lpstr>
      <vt:lpstr>How Can We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 More - Office</dc:creator>
  <cp:lastModifiedBy>Walke, Makayla (CHE)</cp:lastModifiedBy>
  <cp:revision>176</cp:revision>
  <cp:lastPrinted>2016-07-20T15:11:24Z</cp:lastPrinted>
  <dcterms:created xsi:type="dcterms:W3CDTF">2016-01-28T16:32:07Z</dcterms:created>
  <dcterms:modified xsi:type="dcterms:W3CDTF">2023-08-15T18:45:47Z</dcterms:modified>
</cp:coreProperties>
</file>